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6864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6bbba7ab66dfaa57#tid=68f840f87025800008f08c2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5bddb6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函数图象与极值的关系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8f002fb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利用导数求函数的极值（点）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46a0259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上分点3 已知函数极值（点）求参数问题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15_2#5808612da?vop=1&amp;pid=e8f002fb1&amp;color=0,0,0&amp;mp=1&amp;vtp=1&amp;bt=1&amp;bbb=1&amp;hb=1"/>
              <p:cNvSpPr/>
              <p:nvPr/>
            </p:nvSpPr>
            <p:spPr>
              <a:xfrm>
                <a:off x="832104" y="1508760"/>
                <a:ext cx="10533888" cy="4367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的极大值点，2不是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的极小值点,A错误，B正确.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为偶数时，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⋅[(2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[(2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∈(−∞,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且仅有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∈(2,+∞)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单调递增，所以2是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的极小值点，0不是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的极大值点,C正确,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D错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误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BC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AS.15_2#5808612da?vop=1&amp;pid=e8f002fb1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367530"/>
              </a:xfrm>
              <a:prstGeom prst="rect">
                <a:avLst/>
              </a:prstGeom>
              <a:blipFill>
                <a:blip r:embed="rId3"/>
                <a:stretch>
                  <a:fillRect l="-1389" r="-579" b="-32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16_1#b954928c7?vop=1&amp;pid=e8f002fb1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易错题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的极值点是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6_BD.16_1#b954928c7?vop=1&amp;pid=e8f002fb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17_1#b954928c7.blank?vop=1&amp;pid=e8f002fb1&amp;color=0,0,0&amp;vpa=5&amp;vtp=1"/>
          <p:cNvSpPr/>
          <p:nvPr/>
        </p:nvSpPr>
        <p:spPr>
          <a:xfrm>
            <a:off x="4974939" y="1466850"/>
            <a:ext cx="30003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endParaRPr lang="en-US" altLang="zh-CN" dirty="0"/>
          </a:p>
        </p:txBody>
      </p:sp>
      <p:sp>
        <p:nvSpPr>
          <p:cNvPr id="4" name="QB_6_EX.18_1#b954928c7?vop=1&amp;pid=e8f002fb1&amp;color=0,0,0&amp;vtp=1&amp;bbb=1"/>
          <p:cNvSpPr/>
          <p:nvPr/>
        </p:nvSpPr>
        <p:spPr>
          <a:xfrm>
            <a:off x="832104" y="187579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可利用通法攻略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确定已知函数的极值点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S.19_1#b954928c7?vop=1&amp;pid=e8f002fb1&amp;color=0,0,0&amp;vtp=1&amp;bbb=1"/>
              <p:cNvSpPr/>
              <p:nvPr/>
            </p:nvSpPr>
            <p:spPr>
              <a:xfrm>
                <a:off x="832104" y="2240280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=(3−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′(3)=0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(−∞,3)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且仅有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单调递增，在区间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的极大值点，无极小值点.故极值点为3.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B_6_AS.19_1#b954928c7?vop=1&amp;pid=e8f002fb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40280"/>
                <a:ext cx="10533888" cy="1192530"/>
              </a:xfrm>
              <a:prstGeom prst="rect">
                <a:avLst/>
              </a:prstGeom>
              <a:blipFill>
                <a:blip r:embed="rId4"/>
                <a:stretch>
                  <a:fillRect l="-1389" r="-1852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6_EX.20_1#b954928c7?vop=1&amp;pid=e8f002fb1&amp;color=0,0,0&amp;vtp=1&amp;bbb=1"/>
          <p:cNvSpPr/>
          <p:nvPr/>
        </p:nvSpPr>
        <p:spPr>
          <a:xfrm>
            <a:off x="832104" y="343408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易错警示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极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值点是取得极值时自变量的取值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极值点不是点</a:t>
            </a:r>
            <a:endParaRPr lang="en-US" altLang="zh-CN" sz="1800" dirty="0"/>
          </a:p>
        </p:txBody>
      </p:sp>
      <p:sp>
        <p:nvSpPr>
          <p:cNvPr id="7" name="QB_6_EX.21_1#b954928c7?vop=1&amp;pid=e8f002fb1&amp;color=0,0,0&amp;vtp=1&amp;bbb=1"/>
          <p:cNvSpPr/>
          <p:nvPr/>
        </p:nvSpPr>
        <p:spPr>
          <a:xfrm>
            <a:off x="832104" y="4257738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函数中含有参数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需要对参数进行分类讨论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从而研究函数的极值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22_1#4fae00bf4?vop=1&amp;pid=e8f002fb1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是自然对数的底数,求函数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的极值.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BD.22_1#4fae00bf4?vop=1&amp;pid=e8f002fb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23_1#4fae00bf4?vop=1&amp;pid=e8f002fb1&amp;color=0,0,0&amp;vtp=1&amp;bbb=1&amp;hb=1"/>
              <p:cNvSpPr/>
              <p:nvPr/>
            </p:nvSpPr>
            <p:spPr>
              <a:xfrm>
                <a:off x="832104" y="1875282"/>
                <a:ext cx="10533888" cy="3446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【解】由题知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恒成立，此时函数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上单调递增，此时函数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无极值；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的极大值为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，无极小值.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综上所述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时，函数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无极值，当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的极大值为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，无极小值.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6_AN.23_1#4fae00bf4?vop=1&amp;pid=e8f002fb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282"/>
                <a:ext cx="10533888" cy="3446844"/>
              </a:xfrm>
              <a:prstGeom prst="rect">
                <a:avLst/>
              </a:prstGeom>
              <a:blipFill>
                <a:blip r:embed="rId4"/>
                <a:stretch>
                  <a:fillRect l="-1389" r="-984" b="-230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EX.24_1#4fae00bf4?vop=1&amp;pid=e8f002fb1&amp;color=0,0,0&amp;vtp=1&amp;bt=1&amp;bbb=1&amp;hb=1"/>
              <p:cNvSpPr/>
              <p:nvPr/>
            </p:nvSpPr>
            <p:spPr>
              <a:xfrm>
                <a:off x="832104" y="1508760"/>
                <a:ext cx="10533888" cy="25691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思路导引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(0,1)∪(1,+∞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然后求导得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再结合导数知识可求解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从而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∃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从而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∃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再结合导数极值知识即可求解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是函数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的零点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即可求解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6_EX.24_1#4fae00bf4?vop=1&amp;pid=e8f002fb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569147"/>
              </a:xfrm>
              <a:prstGeom prst="rect">
                <a:avLst/>
              </a:prstGeom>
              <a:blipFill>
                <a:blip r:embed="rId3"/>
                <a:stretch>
                  <a:fillRect l="-1389" r="-694" b="-19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25_1#ef06bb3a7?vop=1&amp;pid=e8f002fb1&amp;color=0,0,0&amp;vtp=1&amp;bt=1&amp;bbb=1"/>
              <p:cNvSpPr/>
              <p:nvPr/>
            </p:nvSpPr>
            <p:spPr>
              <a:xfrm>
                <a:off x="832104" y="1508760"/>
                <a:ext cx="1053190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−1|−2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，其导函数为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BD.25_1#ef06bb3a7?vop=1&amp;pid=e8f002fb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1904" cy="360680"/>
              </a:xfrm>
              <a:prstGeom prst="rect">
                <a:avLst/>
              </a:prstGeom>
              <a:blipFill>
                <a:blip r:embed="rId3"/>
                <a:stretch>
                  <a:fillRect l="-1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6_BD.25_1#ef06bb3a7?vop=1&amp;pid=e8f002fb1&amp;color=0,0,0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50208" y="1608709"/>
            <a:ext cx="25603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BD.26_1#259e546c2?vop=1&amp;pid=ef06bb3a7&amp;color=0,0,0&amp;vtp=1&amp;bbb=1"/>
              <p:cNvSpPr/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（1）讨论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的单调性；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7_BD.26_1#259e546c2?vop=1&amp;pid=ef06bb3a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blipFill>
                <a:blip r:embed="rId5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7_AN.27_1#259e546c2?vop=1&amp;pid=ef06bb3a7&amp;color=0,0,0&amp;vtp=1&amp;bbb=1"/>
              <p:cNvSpPr/>
              <p:nvPr/>
            </p:nvSpPr>
            <p:spPr>
              <a:xfrm>
                <a:off x="832104" y="2290572"/>
                <a:ext cx="10533888" cy="34150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(0,1)∪(1,+∞)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−1)−2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7_AN.27_1#259e546c2?vop=1&amp;pid=ef06bb3a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0572"/>
                <a:ext cx="10533888" cy="3415030"/>
              </a:xfrm>
              <a:prstGeom prst="rect">
                <a:avLst/>
              </a:prstGeom>
              <a:blipFill>
                <a:blip r:embed="rId6"/>
                <a:stretch>
                  <a:fillRect l="-1389" b="-41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28_1#fd10ec2a3?vop=1&amp;pid=ef06bb3a7&amp;color=0,0,0&amp;vtp=1&amp;bt=1&amp;bbb=1"/>
              <p:cNvSpPr/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的极值点个数；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7_BD.28_1#fd10ec2a3?vop=1&amp;pid=ef06bb3a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29_1#fd10ec2a3?vop=1&amp;pid=ef06bb3a7&amp;color=0,0,0&amp;vtp=1&amp;bbb=1"/>
              <p:cNvSpPr/>
              <p:nvPr/>
            </p:nvSpPr>
            <p:spPr>
              <a:xfrm>
                <a:off x="832104" y="1875282"/>
                <a:ext cx="10533888" cy="32747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)=−3−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e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)=−2−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∃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上有一个极小值点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∃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7_AN.29_1#fd10ec2a3?vop=1&amp;pid=ef06bb3a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282"/>
                <a:ext cx="10533888" cy="3274759"/>
              </a:xfrm>
              <a:prstGeom prst="rect">
                <a:avLst/>
              </a:prstGeom>
              <a:blipFill>
                <a:blip r:embed="rId4"/>
                <a:stretch>
                  <a:fillRect l="-1389" b="-42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AN.29_2#fd10ec2a3?vop=1&amp;pid=ef06bb3a7&amp;color=0,0,0&amp;mp=1&amp;vtp=1&amp;bt=1&amp;bbb=1"/>
              <p:cNvSpPr/>
              <p:nvPr/>
            </p:nvSpPr>
            <p:spPr>
              <a:xfrm>
                <a:off x="832104" y="1508760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上有一个极小值点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在其定义域上存在两个极值点.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7_AN.29_2#fd10ec2a3?vop=1&amp;pid=ef06bb3a7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611630"/>
              </a:xfrm>
              <a:prstGeom prst="rect">
                <a:avLst/>
              </a:prstGeom>
              <a:blipFill>
                <a:blip r:embed="rId3"/>
                <a:stretch>
                  <a:fillRect l="-1389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30_1#9f760fab1?vop=1&amp;pid=ef06bb3a7&amp;color=0,0,0&amp;vtp=1&amp;bt=1&amp;bbb=1"/>
              <p:cNvSpPr/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所有极值点的乘积.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7_BD.30_1#9f760fab1?vop=1&amp;pid=ef06bb3a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31_1#9f760fab1?vop=1&amp;pid=ef06bb3a7&amp;color=0,0,0&amp;vtp=1&amp;bbb=1"/>
              <p:cNvSpPr/>
              <p:nvPr/>
            </p:nvSpPr>
            <p:spPr>
              <a:xfrm>
                <a:off x="832104" y="1875282"/>
                <a:ext cx="10533888" cy="25056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【解】由（2）知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的零点，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上各存在一个零点,分别为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所有极值点的乘积为1.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7_AN.31_1#9f760fab1?vop=1&amp;pid=ef06bb3a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282"/>
                <a:ext cx="10533888" cy="2505647"/>
              </a:xfrm>
              <a:prstGeom prst="rect">
                <a:avLst/>
              </a:prstGeom>
              <a:blipFill>
                <a:blip r:embed="rId4"/>
                <a:stretch>
                  <a:fillRect l="-1389" b="-194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32_1#6a0945826?vop=1&amp;pid=b46a0259e&amp;color=0,0,0&amp;vtp=1&amp;bt=1&amp;bbb=1"/>
              <p:cNvSpPr/>
              <p:nvPr/>
            </p:nvSpPr>
            <p:spPr>
              <a:xfrm>
                <a:off x="832104" y="1508760"/>
                <a:ext cx="10533888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易错题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有极大值，则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6_BD.32_1#6a0945826?vop=1&amp;pid=b46a0259e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25844"/>
              </a:xfrm>
              <a:prstGeom prst="rect">
                <a:avLst/>
              </a:prstGeom>
              <a:blipFill>
                <a:blip r:embed="rId3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33_1#6a0945826.bracket?vop=1&amp;pid=b46a0259e&amp;color=0,0,0&amp;vpa=6&amp;vtp=1"/>
          <p:cNvSpPr/>
          <p:nvPr/>
        </p:nvSpPr>
        <p:spPr>
          <a:xfrm>
            <a:off x="9508648" y="1735010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32_2#6a0945826.choices?vop=1&amp;pid=b46a0259e&amp;color=0,0,0&amp;vtp=1&amp;bbb=1"/>
              <p:cNvSpPr/>
              <p:nvPr/>
            </p:nvSpPr>
            <p:spPr>
              <a:xfrm>
                <a:off x="832104" y="20360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93797" algn="l"/>
                    <a:tab pos="5197094" algn="l"/>
                    <a:tab pos="77003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或1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C_6_BD.32_2#6a0945826.choices?vop=1&amp;pid=b46a0259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36000"/>
                <a:ext cx="10533888" cy="360680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34_1#6a0945826?vop=1&amp;pid=b46a0259e&amp;color=0,0,0&amp;vtp=1&amp;bbb=1"/>
              <p:cNvSpPr/>
              <p:nvPr/>
            </p:nvSpPr>
            <p:spPr>
              <a:xfrm>
                <a:off x="832104" y="2400490"/>
                <a:ext cx="10533888" cy="32880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处取得极大值，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+4=−2(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∈(−2,1)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)=−2(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上单调递增；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)=−2(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上单调递减,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处取得极大值，满足题意，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且不恒为0，则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1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上单调递增，不符合题意，故舍去.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.故选A.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6_AS.34_1#6a0945826?vop=1&amp;pid=b46a0259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00490"/>
                <a:ext cx="10533888" cy="3288030"/>
              </a:xfrm>
              <a:prstGeom prst="rect">
                <a:avLst/>
              </a:prstGeom>
              <a:blipFill>
                <a:blip r:embed="rId5"/>
                <a:stretch>
                  <a:fillRect l="-1389" r="-1968" b="-42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EX.35_1#6a0945826?vop=1&amp;pid=b46a0259e&amp;color=0,0,0&amp;vtp=1&amp;bt=1&amp;bbb=1&amp;hb=1"/>
          <p:cNvSpPr/>
          <p:nvPr/>
        </p:nvSpPr>
        <p:spPr>
          <a:xfrm>
            <a:off x="832104" y="150876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易错警示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由导数在极值点处的函数值为零可求参数的值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但是导函数的零点不一定是极值点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所以此类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题目一定要将所得参数值代回题中检验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才可得正确的参数值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ccf3559ff.fixed?pid=f178db344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第二章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导数及其应用</a:t>
            </a:r>
            <a:endParaRPr lang="en-US" altLang="zh-CN" sz="4400" dirty="0"/>
          </a:p>
        </p:txBody>
      </p:sp>
      <p:sp>
        <p:nvSpPr>
          <p:cNvPr id="3" name="C_2_BD#ccf3559ff.fixed?pid=f178db344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§6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用导数研究函数的性质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36_1#d503503be?vop=1&amp;pid=b46a0259e&amp;color=0,0,0&amp;vtp=1&amp;bt=1&amp;bbb=1"/>
              <p:cNvSpPr/>
              <p:nvPr/>
            </p:nvSpPr>
            <p:spPr>
              <a:xfrm>
                <a:off x="832104" y="1508760"/>
                <a:ext cx="10533888" cy="3225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有两个极值点，则实数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BD.36_1#d503503be?vop=1&amp;pid=b46a0259e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22580"/>
              </a:xfrm>
              <a:prstGeom prst="rect">
                <a:avLst/>
              </a:prstGeom>
              <a:blipFill>
                <a:blip r:embed="rId3"/>
                <a:stretch>
                  <a:fillRect l="-1389" t="-9615" b="-461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37_1#d503503be.bracket?vop=1&amp;pid=b46a0259e&amp;color=0,0,0&amp;vpa=7&amp;vtp=1"/>
          <p:cNvSpPr/>
          <p:nvPr/>
        </p:nvSpPr>
        <p:spPr>
          <a:xfrm>
            <a:off x="8328755" y="1507998"/>
            <a:ext cx="331788" cy="3252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8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36_2#d503503be.choices?vop=1&amp;pid=b46a0259e&amp;color=0,0,0&amp;vtp=1&amp;bbb=1"/>
              <p:cNvSpPr/>
              <p:nvPr/>
            </p:nvSpPr>
            <p:spPr>
              <a:xfrm>
                <a:off x="832104" y="1840738"/>
                <a:ext cx="10533888" cy="97631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0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(−∞,−2)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)∪(0,+∞)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36_2#d503503be.choices?vop=1&amp;pid=b46a0259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40738"/>
                <a:ext cx="10533888" cy="976313"/>
              </a:xfrm>
              <a:prstGeom prst="rect">
                <a:avLst/>
              </a:prstGeom>
              <a:blipFill>
                <a:blip r:embed="rId4"/>
                <a:stretch>
                  <a:fillRect l="-1389" b="-81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38_1#d503503be?vop=1&amp;pid=b46a0259e&amp;color=0,0,0&amp;vtp=1&amp;bbb=1"/>
              <p:cNvSpPr/>
              <p:nvPr/>
            </p:nvSpPr>
            <p:spPr>
              <a:xfrm>
                <a:off x="832104" y="2829560"/>
                <a:ext cx="10533888" cy="323729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【解析】由题知，当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时，不符合题意，所以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有两个极值点，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内有两个不等实根，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的图象与直线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上有两个交点，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∈(−∞,−2)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.故选A.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AS.38_1#d503503be?vop=1&amp;pid=b46a0259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829560"/>
                <a:ext cx="10533888" cy="3237294"/>
              </a:xfrm>
              <a:prstGeom prst="rect">
                <a:avLst/>
              </a:prstGeom>
              <a:blipFill>
                <a:blip r:embed="rId5"/>
                <a:stretch>
                  <a:fillRect l="-1389" b="-26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39_1#3cb2ecda7?vop=1&amp;pid=b46a0259e&amp;color=0,0,0&amp;vtp=1&amp;bt=1&amp;bbb=1"/>
              <p:cNvSpPr/>
              <p:nvPr/>
            </p:nvSpPr>
            <p:spPr>
              <a:xfrm>
                <a:off x="832104" y="1508760"/>
                <a:ext cx="10533888" cy="34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处取得极大值，则实数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的取值范围是(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BD.39_1#3cb2ecda7?vop=1&amp;pid=b46a0259e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41630"/>
              </a:xfrm>
              <a:prstGeom prst="rect">
                <a:avLst/>
              </a:prstGeom>
              <a:blipFill>
                <a:blip r:embed="rId3"/>
                <a:stretch>
                  <a:fillRect l="-1389" t="-3571" b="-410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40_1#3cb2ecda7.bracket?vop=1&amp;pid=b46a0259e&amp;color=0,0,0&amp;vpa=8&amp;vtp=1"/>
          <p:cNvSpPr/>
          <p:nvPr/>
        </p:nvSpPr>
        <p:spPr>
          <a:xfrm>
            <a:off x="9970357" y="1500251"/>
            <a:ext cx="331788" cy="3442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39_2#3cb2ecda7.choices?vop=1&amp;pid=b46a0259e&amp;color=0,0,0&amp;vtp=1&amp;bbb=1"/>
              <p:cNvSpPr/>
              <p:nvPr/>
            </p:nvSpPr>
            <p:spPr>
              <a:xfrm>
                <a:off x="832104" y="1858391"/>
                <a:ext cx="10533888" cy="50660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300"/>
                  </a:lnSpc>
                  <a:tabLst>
                    <a:tab pos="2703322" algn="l"/>
                    <a:tab pos="5381244" algn="l"/>
                    <a:tab pos="80337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(−∞,1)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39_2#3cb2ecda7.choices?vop=1&amp;pid=b46a0259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58391"/>
                <a:ext cx="10533888" cy="506603"/>
              </a:xfrm>
              <a:prstGeom prst="rect">
                <a:avLst/>
              </a:prstGeom>
              <a:blipFill>
                <a:blip r:embed="rId4"/>
                <a:stretch>
                  <a:fillRect l="-1389" b="-156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41_1#3cb2ecda7?vop=1&amp;pid=b46a0259e&amp;color=0,0,0&amp;vtp=1&amp;bbb=1"/>
              <p:cNvSpPr/>
              <p:nvPr/>
            </p:nvSpPr>
            <p:spPr>
              <a:xfrm>
                <a:off x="832104" y="2372614"/>
                <a:ext cx="10533888" cy="3543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【解析】易知函数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知无论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为何值，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处取得极大值，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附近的左侧,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附近的右侧,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附近的值自左向右从正变为负.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1+3−2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.故选D.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AS.41_1#3cb2ecda7?vop=1&amp;pid=b46a0259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72614"/>
                <a:ext cx="10533888" cy="3543300"/>
              </a:xfrm>
              <a:prstGeom prst="rect">
                <a:avLst/>
              </a:prstGeom>
              <a:blipFill>
                <a:blip r:embed="rId5"/>
                <a:stretch>
                  <a:fillRect l="-1389" t="-172" b="-24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42_1#6071ee783?vop=1&amp;pid=b46a0259e&amp;color=0,0,0&amp;vtp=1&amp;bt=1&amp;bbb=1&amp;hb=1"/>
              <p:cNvSpPr/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处取到极大值1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，则以下结论正确的是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BD.42_1#6071ee783?vop=1&amp;pid=b46a0259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43_1#6071ee783.bracket?vop=1&amp;pid=b46a0259e&amp;color=0,0,0&amp;vpa=9&amp;vtp=1&amp;bbb=1"/>
          <p:cNvSpPr/>
          <p:nvPr/>
        </p:nvSpPr>
        <p:spPr>
          <a:xfrm>
            <a:off x="1015460" y="1914525"/>
            <a:ext cx="6619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ABD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42_2#6071ee783.choices?vop=1&amp;pid=b46a0259e&amp;color=0,0,0&amp;vtp=1&amp;bbb=1"/>
              <p:cNvSpPr/>
              <p:nvPr/>
            </p:nvSpPr>
            <p:spPr>
              <a:xfrm>
                <a:off x="832104" y="2280285"/>
                <a:ext cx="10533888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3058922" algn="l"/>
                    <a:tab pos="5355844" algn="l"/>
                    <a:tab pos="73606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的极小值点为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42_2#6071ee783.choices?vop=1&amp;pid=b46a0259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80285"/>
                <a:ext cx="10533888" cy="525844"/>
              </a:xfrm>
              <a:prstGeom prst="rect">
                <a:avLst/>
              </a:prstGeom>
              <a:blipFill>
                <a:blip r:embed="rId4"/>
                <a:stretch>
                  <a:fillRect l="-1389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44_1#6071ee783?vop=1&amp;pid=b46a0259e&amp;color=0,0,0&amp;vtp=1&amp;bt=1&amp;bbb=1&amp;hb=1"/>
              <p:cNvSpPr/>
              <p:nvPr/>
            </p:nvSpPr>
            <p:spPr>
              <a:xfrm>
                <a:off x="832104" y="1508760"/>
                <a:ext cx="10533888" cy="4291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，求导得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𝑓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nor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(1)=0,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𝑓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(1)=1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𝑐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𝑐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𝑐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,解得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,所以1是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的极小值点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，不符合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的极小值点，1是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的极大值点，符合题意，故A,B,D正确，C错误.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ABD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AS.44_1#6071ee783?vop=1&amp;pid=b46a0259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291330"/>
              </a:xfrm>
              <a:prstGeom prst="rect">
                <a:avLst/>
              </a:prstGeom>
              <a:blipFill>
                <a:blip r:embed="rId3"/>
                <a:stretch>
                  <a:fillRect l="-1389" r="-116" b="-327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45_1#773eccf55?vop=1&amp;pid=b46a0259e&amp;color=0,0,0&amp;vtp=1&amp;bt=1&amp;bbb=1"/>
              <p:cNvSpPr/>
              <p:nvPr/>
            </p:nvSpPr>
            <p:spPr>
              <a:xfrm>
                <a:off x="832104" y="1508760"/>
                <a:ext cx="10533888" cy="50133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为实数.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BD.45_1#773eccf55?vop=1&amp;pid=b46a0259e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01333"/>
              </a:xfrm>
              <a:prstGeom prst="rect">
                <a:avLst/>
              </a:prstGeom>
              <a:blipFill>
                <a:blip r:embed="rId3"/>
                <a:stretch>
                  <a:fillRect l="-1389" b="-158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BD.46_1#505b8af9c?vop=1&amp;pid=773eccf55&amp;color=0,0,0&amp;vtp=1&amp;bbb=1"/>
              <p:cNvSpPr/>
              <p:nvPr/>
            </p:nvSpPr>
            <p:spPr>
              <a:xfrm>
                <a:off x="832104" y="202101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处的切线经过点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7_BD.46_1#505b8af9c?vop=1&amp;pid=773eccf5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21015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N.47_1#505b8af9c?vop=1&amp;pid=773eccf55&amp;color=0,0,0&amp;vtp=1&amp;bbb=1"/>
              <p:cNvSpPr/>
              <p:nvPr/>
            </p:nvSpPr>
            <p:spPr>
              <a:xfrm>
                <a:off x="832104" y="2385505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′(1)=1+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为切线经过点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)(0−1)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7_AN.47_1#505b8af9c?vop=1&amp;pid=773eccf5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85505"/>
                <a:ext cx="10533888" cy="1192530"/>
              </a:xfrm>
              <a:prstGeom prst="rect">
                <a:avLst/>
              </a:prstGeom>
              <a:blipFill>
                <a:blip r:embed="rId5"/>
                <a:stretch>
                  <a:fillRect l="-1389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48_1#1fe3fcd9d?vop=1&amp;pid=773eccf55&amp;color=0,0,0&amp;vtp=1&amp;bt=1&amp;bbb=1"/>
              <p:cNvSpPr/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有极小值，且极小值大于2，求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7_BD.48_1#1fe3fcd9d?vop=1&amp;pid=773eccf55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49_1#1fe3fcd9d?vop=1&amp;pid=773eccf55&amp;color=0,0,0&amp;vtp=1&amp;bbb=1"/>
              <p:cNvSpPr/>
              <p:nvPr/>
            </p:nvSpPr>
            <p:spPr>
              <a:xfrm>
                <a:off x="832104" y="1875282"/>
                <a:ext cx="10533888" cy="32880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【解】由（1）知，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上恒成立，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上单调递增，无极值.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有极小值，极小值为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)+1&gt;2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7_AN.49_1#1fe3fcd9d?vop=1&amp;pid=773eccf5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282"/>
                <a:ext cx="10533888" cy="3288030"/>
              </a:xfrm>
              <a:prstGeom prst="rect">
                <a:avLst/>
              </a:prstGeom>
              <a:blipFill>
                <a:blip r:embed="rId4"/>
                <a:stretch>
                  <a:fillRect l="-1389" b="-42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0_1#9f8409c25?vop=1&amp;pid=3a0129d1d&amp;color=0,0,0&amp;vtp=1&amp;bt=1&amp;bbb=1"/>
          <p:cNvSpPr/>
          <p:nvPr/>
        </p:nvSpPr>
        <p:spPr>
          <a:xfrm>
            <a:off x="832104" y="108000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下列说法正确的为(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5_AN.51_1#9f8409c25.bracket?vop=1&amp;pid=3a0129d1d&amp;color=0,0,0&amp;vpa=10&amp;vtp=1"/>
          <p:cNvSpPr/>
          <p:nvPr/>
        </p:nvSpPr>
        <p:spPr>
          <a:xfrm>
            <a:off x="3147473" y="107619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50_2#9f8409c25.choices?vop=1&amp;pid=3a0129d1d&amp;color=0,0,0&amp;vtp=1&amp;bbb=1"/>
              <p:cNvSpPr/>
              <p:nvPr/>
            </p:nvSpPr>
            <p:spPr>
              <a:xfrm>
                <a:off x="832104" y="1494020"/>
                <a:ext cx="10533888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函数的极大值可以小于该函数的极小值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的单调递增区间为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(−∞,0)∪(0,+∞)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的导数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处取得极值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的极小值点为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50_2#9f8409c25.choices?vop=1&amp;pid=3a0129d1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94020"/>
                <a:ext cx="10533888" cy="1676400"/>
              </a:xfrm>
              <a:prstGeom prst="rect">
                <a:avLst/>
              </a:prstGeom>
              <a:blipFill>
                <a:blip r:embed="rId3"/>
                <a:stretch>
                  <a:fillRect l="-1389" b="-5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52_1#9f8409c25?vop=1&amp;pid=3a0129d1d&amp;color=0,0,0&amp;vtp=1&amp;bt=1&amp;bbb=1&amp;hb=1"/>
              <p:cNvSpPr/>
              <p:nvPr/>
            </p:nvSpPr>
            <p:spPr>
              <a:xfrm>
                <a:off x="832104" y="1080000"/>
                <a:ext cx="10533888" cy="32880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【解析】对于A,函数的极大值可以小于该函数的极小值，故该选项是正确的；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B,函数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的单调递增区间为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，不能用并集符号连接两段单调区间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，故该选项是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C,若函数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附近左、右两侧的导数值符号不变，则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不是函数的极值点，故该选项是错误的；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D,函数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∈(−∞,−1)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∈(−1,+∞)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的极小值点是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提示：极值点不是点，所以可以直接排除）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故该选项是错误的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.故选A.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AS.52_1#9f8409c25?vop=1&amp;pid=3a0129d1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288030"/>
              </a:xfrm>
              <a:prstGeom prst="rect">
                <a:avLst/>
              </a:prstGeom>
              <a:blipFill>
                <a:blip r:embed="rId3"/>
                <a:stretch>
                  <a:fillRect l="-1389" r="-5093" b="-42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53_1#610c34e1a?vop=1&amp;pid=3a0129d1d&amp;color=0,0,0&amp;vtp=1&amp;bt=1&amp;bbb=1"/>
              <p:cNvSpPr/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是奇函数，则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的极小值是(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5_BD.53_1#610c34e1a?vop=1&amp;pid=3a0129d1d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54_1#610c34e1a.bracket?vop=1&amp;pid=3a0129d1d&amp;color=0,0,0&amp;vpa=11&amp;vtp=1"/>
          <p:cNvSpPr/>
          <p:nvPr/>
        </p:nvSpPr>
        <p:spPr>
          <a:xfrm>
            <a:off x="8553228" y="107619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53_2#610c34e1a.choices?vop=1&amp;pid=3a0129d1d&amp;color=0,0,0&amp;vtp=1&amp;bbb=1"/>
              <p:cNvSpPr/>
              <p:nvPr/>
            </p:nvSpPr>
            <p:spPr>
              <a:xfrm>
                <a:off x="832104" y="1489003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82697" algn="l"/>
                    <a:tab pos="5374894" algn="l"/>
                    <a:tab pos="79670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53_2#610c34e1a.choices?vop=1&amp;pid=3a0129d1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89003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55_1#610c34e1a?vop=1&amp;pid=3a0129d1d&amp;color=0,0,0&amp;vtp=1&amp;bbb=1"/>
              <p:cNvSpPr/>
              <p:nvPr/>
            </p:nvSpPr>
            <p:spPr>
              <a:xfrm>
                <a:off x="832104" y="1849620"/>
                <a:ext cx="10533888" cy="2449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【解析】易得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为奇函数，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−1)(−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−4)(−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+(4−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的极小值是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AS.55_1#610c34e1a?vop=1&amp;pid=3a0129d1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49620"/>
                <a:ext cx="10533888" cy="2449830"/>
              </a:xfrm>
              <a:prstGeom prst="rect">
                <a:avLst/>
              </a:prstGeom>
              <a:blipFill>
                <a:blip r:embed="rId5"/>
                <a:stretch>
                  <a:fillRect l="-1389" b="-57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56_1#97856d77c?vop=1&amp;pid=3a0129d1d&amp;color=0,0,0&amp;vtp=1&amp;bt=1&amp;bbb=1"/>
              <p:cNvSpPr/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有极值，则实数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的取值范围是(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5_BD.56_1#97856d77c?vop=1&amp;pid=3a0129d1d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57_1#97856d77c.bracket?vop=1&amp;pid=3a0129d1d&amp;color=0,0,0&amp;vpa=12&amp;vtp=1"/>
          <p:cNvSpPr/>
          <p:nvPr/>
        </p:nvSpPr>
        <p:spPr>
          <a:xfrm>
            <a:off x="7670451" y="107619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56_2#97856d77c.choices?vop=1&amp;pid=3a0129d1d&amp;color=0,0,0&amp;vtp=1&amp;bbb=1"/>
              <p:cNvSpPr/>
              <p:nvPr/>
            </p:nvSpPr>
            <p:spPr>
              <a:xfrm>
                <a:off x="832104" y="1447030"/>
                <a:ext cx="10533888" cy="8348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]∪[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)∪(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56_2#97856d77c.choices?vop=1&amp;pid=3a0129d1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7030"/>
                <a:ext cx="10533888" cy="834898"/>
              </a:xfrm>
              <a:prstGeom prst="rect">
                <a:avLst/>
              </a:prstGeom>
              <a:blipFill>
                <a:blip r:embed="rId4"/>
                <a:stretch>
                  <a:fillRect l="-1389" b="-175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58_1#97856d77c?vop=1&amp;pid=3a0129d1d&amp;color=0,0,0&amp;vtp=1&amp;bbb=1&amp;hb=1"/>
              <p:cNvSpPr/>
              <p:nvPr/>
            </p:nvSpPr>
            <p:spPr>
              <a:xfrm>
                <a:off x="832104" y="2332156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有极值，所以函数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有变号零点，即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有2个不相等的实数根，所以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−24&gt;0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∈(−∞,−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)∪(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5_AS.58_1#97856d77c?vop=1&amp;pid=3a0129d1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32156"/>
                <a:ext cx="10533888" cy="1611630"/>
              </a:xfrm>
              <a:prstGeom prst="rect">
                <a:avLst/>
              </a:prstGeom>
              <a:blipFill>
                <a:blip r:embed="rId5"/>
                <a:stretch>
                  <a:fillRect l="-1389" r="-3414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8151282c3.fixed?pid=ccf3559ff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6.2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函数的极值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59_1#5a9415de2?vop=1&amp;pid=3a0129d1d&amp;color=0,0,0&amp;vtp=1&amp;bt=1&amp;bbb=1"/>
              <p:cNvSpPr/>
              <p:nvPr/>
            </p:nvSpPr>
            <p:spPr>
              <a:xfrm>
                <a:off x="832104" y="1080000"/>
                <a:ext cx="10533888" cy="50133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存在大于1的极值点，则实数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的取值范围是(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5_BD.59_1#5a9415de2?vop=1&amp;pid=3a0129d1d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501333"/>
              </a:xfrm>
              <a:prstGeom prst="rect">
                <a:avLst/>
              </a:prstGeom>
              <a:blipFill>
                <a:blip r:embed="rId3"/>
                <a:stretch>
                  <a:fillRect l="-1389" b="-170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60_1#5a9415de2.bracket?vop=1&amp;pid=3a0129d1d&amp;color=0,0,0&amp;vpa=13&amp;vtp=1"/>
          <p:cNvSpPr/>
          <p:nvPr/>
        </p:nvSpPr>
        <p:spPr>
          <a:xfrm>
            <a:off x="8453469" y="1284153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59_2#5a9415de2.choices?vop=1&amp;pid=3a0129d1d&amp;color=0,0,0&amp;vtp=1&amp;bbb=1"/>
              <p:cNvSpPr/>
              <p:nvPr/>
            </p:nvSpPr>
            <p:spPr>
              <a:xfrm>
                <a:off x="832104" y="1587175"/>
                <a:ext cx="10533888" cy="53613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703322" algn="l"/>
                    <a:tab pos="5381244" algn="l"/>
                    <a:tab pos="80337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(−∞,3)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(3,+∞)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59_2#5a9415de2.choices?vop=1&amp;pid=3a0129d1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87175"/>
                <a:ext cx="10533888" cy="536131"/>
              </a:xfrm>
              <a:prstGeom prst="rect">
                <a:avLst/>
              </a:prstGeom>
              <a:blipFill>
                <a:blip r:embed="rId4"/>
                <a:stretch>
                  <a:fillRect l="-1389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61_1#5a9415de2?vop=1&amp;pid=3a0129d1d&amp;color=0,0,0&amp;vtp=1&amp;bbb=1"/>
              <p:cNvSpPr/>
              <p:nvPr/>
            </p:nvSpPr>
            <p:spPr>
              <a:xfrm>
                <a:off x="832104" y="2130672"/>
                <a:ext cx="10533888" cy="20936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存在大于1的极值点，可知方程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存在大于1的根，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方程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存在大于1的解，即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存在大于1的解，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的增大而增大，故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，故选B.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5_AS.61_1#5a9415de2?vop=1&amp;pid=3a0129d1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130672"/>
                <a:ext cx="10533888" cy="2093659"/>
              </a:xfrm>
              <a:prstGeom prst="rect">
                <a:avLst/>
              </a:prstGeom>
              <a:blipFill>
                <a:blip r:embed="rId5"/>
                <a:stretch>
                  <a:fillRect l="-1389" b="-670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62_1#dbc97292b?htil=3&amp;vop=1&amp;pid=3a0129d1d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28246" y="1134864"/>
            <a:ext cx="2569464" cy="186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62_2#dbc97292b?htil=3&amp;vop=1&amp;pid=3a0129d1d&amp;color=0,0,0&amp;vtp=1&amp;bt=1&amp;bbb=1&amp;hb=1"/>
              <p:cNvSpPr/>
              <p:nvPr/>
            </p:nvSpPr>
            <p:spPr>
              <a:xfrm>
                <a:off x="832104" y="1080000"/>
                <a:ext cx="7836408" cy="795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的图象如图所示，设函数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(−2,4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上的极大值点个数为(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5_BD.62_2#dbc97292b?htil=3&amp;vop=1&amp;pid=3a0129d1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7836408" cy="795655"/>
              </a:xfrm>
              <a:prstGeom prst="rect">
                <a:avLst/>
              </a:prstGeom>
              <a:blipFill>
                <a:blip r:embed="rId4"/>
                <a:stretch>
                  <a:fillRect l="-1868" b="-175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C_5_BD.62_2#dbc97292b?htil=3&amp;vop=1&amp;pid=3a0129d1d&amp;color=0,0,0&amp;tib=255,255,255&amp;iip=2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38778" y="1218557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5_AN.63_1#dbc97292b.bracket?vop=1&amp;pid=3a0129d1d&amp;color=0,0,0&amp;vpa=14&amp;vtp=1"/>
          <p:cNvSpPr/>
          <p:nvPr/>
        </p:nvSpPr>
        <p:spPr>
          <a:xfrm>
            <a:off x="3965035" y="15111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sp>
        <p:nvSpPr>
          <p:cNvPr id="6" name="QC_5_BD.62_3#dbc97292b.choices?htil=3&amp;vop=1&amp;pid=3a0129d1d&amp;color=0,0,0&amp;vtp=1&amp;bbb=1"/>
          <p:cNvSpPr/>
          <p:nvPr/>
        </p:nvSpPr>
        <p:spPr>
          <a:xfrm>
            <a:off x="832104" y="1882259"/>
            <a:ext cx="783640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025777" algn="l"/>
                <a:tab pos="4026154" algn="l"/>
                <a:tab pos="602653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64_1#dbc97292b?vop=1&amp;pid=3a0129d1d&amp;color=0,0,0&amp;mp=1&amp;vtp=1&amp;bt=1&amp;bbb=1"/>
              <p:cNvSpPr/>
              <p:nvPr/>
            </p:nvSpPr>
            <p:spPr>
              <a:xfrm>
                <a:off x="832104" y="1299836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【解析】由题图可知，若虚线表示的是函数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的图象，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5_AS.64_1#dbc97292b?vop=1&amp;pid=3a0129d1d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299836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AS.64_2#dbc97292b?vop=1&amp;pid=3a0129d1d&amp;color=0,0,0&amp;vtp=1&amp;bbb=1"/>
              <p:cNvSpPr/>
              <p:nvPr/>
            </p:nvSpPr>
            <p:spPr>
              <a:xfrm>
                <a:off x="832104" y="1708332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∈(−2,0)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上单调递增，与题意不符，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C_5_AS.64_2#dbc97292b?vop=1&amp;pid=3a0129d1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708332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C_5_AS.64_3#dbc97292b?htil=4&amp;vop=1&amp;pid=3a0129d1d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22436" y="1080000"/>
            <a:ext cx="2642616" cy="187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64_4#dbc97292b?htil=4&amp;vop=1&amp;pid=3a0129d1d&amp;color=0,0,0&amp;vtp=1&amp;bbb=1"/>
              <p:cNvSpPr/>
              <p:nvPr/>
            </p:nvSpPr>
            <p:spPr>
              <a:xfrm>
                <a:off x="832104" y="2123622"/>
                <a:ext cx="7763256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故虚线表示的是函数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的图象，实线表示的是函数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的图象，如图所示.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AS.64_4#dbc97292b?htil=4&amp;vop=1&amp;pid=3a0129d1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123622"/>
                <a:ext cx="7763256" cy="363855"/>
              </a:xfrm>
              <a:prstGeom prst="rect">
                <a:avLst/>
              </a:prstGeom>
              <a:blipFill>
                <a:blip r:embed="rId6"/>
                <a:stretch>
                  <a:fillRect l="-1885" r="-1178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64_5#dbc97292b?htil=4&amp;vop=1&amp;pid=3a0129d1d&amp;color=0,0,0&amp;vtp=1&amp;bbb=1"/>
              <p:cNvSpPr/>
              <p:nvPr/>
            </p:nvSpPr>
            <p:spPr>
              <a:xfrm>
                <a:off x="832104" y="2496939"/>
                <a:ext cx="7763256" cy="3199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图可知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,3)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(3,4)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(−2,4)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上有2个极大值点，故选C．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5_AS.64_5#dbc97292b?htil=4&amp;vop=1&amp;pid=3a0129d1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96939"/>
                <a:ext cx="7763256" cy="3199130"/>
              </a:xfrm>
              <a:prstGeom prst="rect">
                <a:avLst/>
              </a:prstGeom>
              <a:blipFill>
                <a:blip r:embed="rId7"/>
                <a:stretch>
                  <a:fillRect l="-1885" t="-191" b="-43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65_1#cc75ef9de?vop=1&amp;pid=3a0129d1d&amp;color=0,0,0&amp;vtp=1&amp;bt=1&amp;bbb=1"/>
              <p:cNvSpPr/>
              <p:nvPr/>
            </p:nvSpPr>
            <p:spPr>
              <a:xfrm>
                <a:off x="832104" y="11181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的极大值点为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，极小值点为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的值为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5_BD.65_1#cc75ef9de?vop=1&amp;pid=3a0129d1d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1181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t="-3333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66_1#cc75ef9de.blank?vop=1&amp;pid=3a0129d1d&amp;color=0,0,0&amp;vpa=15&amp;vtp=1"/>
          <p:cNvSpPr/>
          <p:nvPr/>
        </p:nvSpPr>
        <p:spPr>
          <a:xfrm>
            <a:off x="8912510" y="1076190"/>
            <a:ext cx="30003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67_1#cc75ef9de?vop=1&amp;pid=3a0129d1d&amp;color=0,0,0&amp;vtp=1&amp;bbb=1&amp;hb=1"/>
              <p:cNvSpPr/>
              <p:nvPr/>
            </p:nvSpPr>
            <p:spPr>
              <a:xfrm>
                <a:off x="832104" y="1485130"/>
                <a:ext cx="10533888" cy="4088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∈(−∞,1−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+∞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的极大值点，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的极小值点，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B_5_AS.67_1#cc75ef9de?vop=1&amp;pid=3a0129d1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85130"/>
                <a:ext cx="10533888" cy="4088130"/>
              </a:xfrm>
              <a:prstGeom prst="rect">
                <a:avLst/>
              </a:prstGeom>
              <a:blipFill>
                <a:blip r:embed="rId4"/>
                <a:stretch>
                  <a:fillRect l="-1389" b="-34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68_1#5aa56ed4a?vop=1&amp;pid=3a0129d1d&amp;color=0,0,0&amp;vtp=1&amp;bt=1&amp;bbb=1"/>
              <p:cNvSpPr/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68_1#5aa56ed4a?vop=1&amp;pid=3a0129d1d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BD.69_1#cffd27c4a?vop=1&amp;pid=5aa56ed4a&amp;color=0,0,0&amp;vtp=1&amp;bbb=1"/>
              <p:cNvSpPr/>
              <p:nvPr/>
            </p:nvSpPr>
            <p:spPr>
              <a:xfrm>
                <a:off x="832104" y="148849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时，求曲线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处的切线方程；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BD.69_1#cffd27c4a?vop=1&amp;pid=5aa56ed4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88495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70_1#cffd27c4a?vop=1&amp;pid=5aa56ed4a&amp;color=0,0,0&amp;vtp=1&amp;bbb=1"/>
              <p:cNvSpPr/>
              <p:nvPr/>
            </p:nvSpPr>
            <p:spPr>
              <a:xfrm>
                <a:off x="832104" y="1861812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′(1)=2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1+1−2=−1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+1=2(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AN.70_1#cffd27c4a?vop=1&amp;pid=5aa56ed4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61812"/>
                <a:ext cx="10533888" cy="1611630"/>
              </a:xfrm>
              <a:prstGeom prst="rect">
                <a:avLst/>
              </a:prstGeom>
              <a:blipFill>
                <a:blip r:embed="rId5"/>
                <a:stretch>
                  <a:fillRect l="-1389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71_1#1c4e08975?vop=1&amp;pid=5aa56ed4a&amp;color=0,0,0&amp;vtp=1&amp;bt=1&amp;bbb=1"/>
              <p:cNvSpPr/>
              <p:nvPr/>
            </p:nvSpPr>
            <p:spPr>
              <a:xfrm>
                <a:off x="832104" y="1080000"/>
                <a:ext cx="10533888" cy="3162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有极大值，且极大值小于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BD.71_1#1c4e08975?vop=1&amp;pid=5aa56ed4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16230"/>
              </a:xfrm>
              <a:prstGeom prst="rect">
                <a:avLst/>
              </a:prstGeom>
              <a:blipFill>
                <a:blip r:embed="rId3"/>
                <a:stretch>
                  <a:fillRect l="-1389" t="-13462" b="-4423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72_1#1c4e08975?vop=1&amp;pid=5aa56ed4a&amp;color=0,0,0&amp;vtp=1&amp;bbb=1"/>
              <p:cNvSpPr/>
              <p:nvPr/>
            </p:nvSpPr>
            <p:spPr>
              <a:xfrm>
                <a:off x="832104" y="1399533"/>
                <a:ext cx="10533888" cy="415480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单调递增，无极值，不符合题意,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的极大值点，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的极大值为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的极大值小于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上是增函数，又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AN.72_1#1c4e08975?vop=1&amp;pid=5aa56ed4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399533"/>
                <a:ext cx="10533888" cy="4154805"/>
              </a:xfrm>
              <a:prstGeom prst="rect">
                <a:avLst/>
              </a:prstGeom>
              <a:blipFill>
                <a:blip r:embed="rId4"/>
                <a:stretch>
                  <a:fillRect l="-1389" b="-337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_1#9ad3fd73b?vop=1&amp;pid=15bddb621&amp;color=0,0,0&amp;vtp=1&amp;bt=1&amp;bbb=1&amp;hb=1"/>
              <p:cNvSpPr/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易错题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，它的导函数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的部分图象如图所示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，则下列结论正确的是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BD.1_1#9ad3fd73b?vop=1&amp;pid=15bddb62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58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_1#9ad3fd73b.bracket?vop=1&amp;pid=15bddb621&amp;color=0,0,0&amp;vpa=1&amp;vtp=1&amp;bbb=1"/>
          <p:cNvSpPr/>
          <p:nvPr/>
        </p:nvSpPr>
        <p:spPr>
          <a:xfrm>
            <a:off x="1015460" y="1914525"/>
            <a:ext cx="6619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BCD</a:t>
            </a:r>
            <a:endParaRPr lang="en-US" altLang="zh-CN" dirty="0"/>
          </a:p>
        </p:txBody>
      </p:sp>
      <p:pic>
        <p:nvPicPr>
          <p:cNvPr id="4" name="QC_6_BD.1_2#9ad3fd73b?htil=1&amp;vop=1&amp;pid=15bddb621&amp;color=0,0,0&amp;tib=255,255,255&amp;vtp=1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38869" y="2407285"/>
            <a:ext cx="1920240" cy="1325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1_3#9ad3fd73b.choices?htil=1&amp;vop=1&amp;pid=15bddb621&amp;color=0,0,0&amp;vtp=1&amp;bbb=1&amp;hs=1"/>
              <p:cNvSpPr/>
              <p:nvPr/>
            </p:nvSpPr>
            <p:spPr>
              <a:xfrm>
                <a:off x="832104" y="2280285"/>
                <a:ext cx="8485632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43507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有三个极值点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(−2)&gt;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4350766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(−1,1)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的极小值点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BD.1_3#9ad3fd73b.choices?htil=1&amp;vop=1&amp;pid=15bddb621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80285"/>
                <a:ext cx="8485632" cy="770255"/>
              </a:xfrm>
              <a:prstGeom prst="rect">
                <a:avLst/>
              </a:prstGeom>
              <a:blipFill>
                <a:blip r:embed="rId5"/>
                <a:stretch>
                  <a:fillRect l="-1724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AS.3_1#9ad3fd73b?vop=1&amp;pid=15bddb621&amp;color=0,0,0&amp;vtp=1&amp;bbb=1&amp;hs=1"/>
              <p:cNvSpPr/>
              <p:nvPr/>
            </p:nvSpPr>
            <p:spPr>
              <a:xfrm>
                <a:off x="832104" y="3849370"/>
                <a:ext cx="10533888" cy="2030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【解析】由题图知，当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(−3,−1)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(−2)&gt;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且仅有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上单调递增，易知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有两个极值点，其中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是极大值点，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是极小值点.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BCD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6_AS.3_1#9ad3fd73b?vop=1&amp;pid=15bddb621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849370"/>
                <a:ext cx="10533888" cy="2030730"/>
              </a:xfrm>
              <a:prstGeom prst="rect">
                <a:avLst/>
              </a:prstGeom>
              <a:blipFill>
                <a:blip r:embed="rId6"/>
                <a:stretch>
                  <a:fillRect l="-1389" r="-1215" b="-65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EX.4_1#9ad3fd73b?vop=1&amp;pid=15bddb621&amp;color=0,0,0&amp;vtp=1&amp;bt=1&amp;bbb=1&amp;hb=1"/>
              <p:cNvSpPr/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易错警示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满足导数等于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时自变量的取值不一定是极值点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导函数的变号零点才是原函数的极值点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例如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本题中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不是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的极值点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因为导函数在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附近的函数值正负没有改变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EX.4_1#9ad3fd73b?vop=1&amp;pid=15bddb62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5_1#755543ec1?vop=1&amp;pid=15bddb621&amp;color=0,0,0&amp;vtp=1&amp;bt=1&amp;bbb=1&amp;hb=1"/>
              <p:cNvSpPr/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）设函数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上可导，其导函数为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的图象如图所示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，则下列结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论中一定成立的是(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BD.5_1#755543ec1?vop=1&amp;pid=15bddb62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694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6_1#755543ec1.bracket?vop=1&amp;pid=15bddb621&amp;color=0,0,0&amp;vpa=2&amp;vtp=1&amp;bbb=1"/>
          <p:cNvSpPr/>
          <p:nvPr/>
        </p:nvSpPr>
        <p:spPr>
          <a:xfrm>
            <a:off x="2869660" y="1914525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BC</a:t>
            </a:r>
            <a:endParaRPr lang="en-US" altLang="zh-CN" dirty="0"/>
          </a:p>
        </p:txBody>
      </p:sp>
      <p:pic>
        <p:nvPicPr>
          <p:cNvPr id="4" name="QC_6_BD.5_2#755543ec1?htil=2&amp;vop=1&amp;pid=15bddb621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02318" y="2406777"/>
            <a:ext cx="1764792" cy="1362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5_3#755543ec1.choices?htil=2&amp;vop=1&amp;pid=15bddb621&amp;color=0,0,0&amp;vtp=1&amp;bbb=1"/>
              <p:cNvSpPr/>
              <p:nvPr/>
            </p:nvSpPr>
            <p:spPr>
              <a:xfrm>
                <a:off x="832104" y="2279777"/>
                <a:ext cx="864108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4428490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有两个极值点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为函数的极大值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4428490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有两个极小值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的极小值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BD.5_3#755543ec1.choices?htil=2&amp;vop=1&amp;pid=15bddb62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9777"/>
                <a:ext cx="8641080" cy="770255"/>
              </a:xfrm>
              <a:prstGeom prst="rect">
                <a:avLst/>
              </a:prstGeom>
              <a:blipFill>
                <a:blip r:embed="rId5"/>
                <a:stretch>
                  <a:fillRect l="-1694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7_1#755543ec1?vop=1&amp;pid=15bddb621&amp;color=0,0,0&amp;vtp=1&amp;bt=1&amp;bbb=1"/>
              <p:cNvSpPr/>
              <p:nvPr/>
            </p:nvSpPr>
            <p:spPr>
              <a:xfrm>
                <a:off x="832104" y="1508760"/>
                <a:ext cx="10533888" cy="2868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【解析】由题图知，当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∈(−∞,−2)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∈(−2,0)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(−2,0)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有三个极值点，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的极大值，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的极小值.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A,D错误，B,C正确.故选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BC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AS.7_1#755543ec1?vop=1&amp;pid=15bddb62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868930"/>
              </a:xfrm>
              <a:prstGeom prst="rect">
                <a:avLst/>
              </a:prstGeom>
              <a:blipFill>
                <a:blip r:embed="rId3"/>
                <a:stretch>
                  <a:fillRect l="-1389" b="-48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8_1#c6ee16791?vop=1&amp;pid=e8f002fb1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BD.8_1#c6ee16791?vop=1&amp;pid=e8f002fb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9_1#c6ee16791.bracket?vop=1&amp;pid=e8f002fb1&amp;color=0,0,0&amp;vpa=3&amp;vtp=1"/>
          <p:cNvSpPr/>
          <p:nvPr/>
        </p:nvSpPr>
        <p:spPr>
          <a:xfrm>
            <a:off x="4109942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8_2#c6ee16791.choices?vop=1&amp;pid=e8f002fb1&amp;color=0,0,0&amp;vtp=1&amp;bbb=1"/>
              <p:cNvSpPr/>
              <p:nvPr/>
            </p:nvSpPr>
            <p:spPr>
              <a:xfrm>
                <a:off x="832104" y="1875790"/>
                <a:ext cx="10533888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687447" algn="l"/>
                    <a:tab pos="5336794" algn="l"/>
                    <a:tab pos="80369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的极大值点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的极小值点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的极大值点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的极小值点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8_2#c6ee16791.choices?vop=1&amp;pid=e8f002fb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790"/>
                <a:ext cx="10533888" cy="525463"/>
              </a:xfrm>
              <a:prstGeom prst="rect">
                <a:avLst/>
              </a:prstGeom>
              <a:blipFill>
                <a:blip r:embed="rId4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6_EX.10_1#c6ee16791?vop=1&amp;pid=e8f002fb1&amp;color=0,0,0&amp;vtp=1&amp;bbb=1"/>
          <p:cNvSpPr/>
          <p:nvPr/>
        </p:nvSpPr>
        <p:spPr>
          <a:xfrm>
            <a:off x="832104" y="2402015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可利用通法攻略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确定已知函数的极值点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AS.11_1#c6ee16791?vop=1&amp;pid=e8f002fb1&amp;color=0,0,0&amp;vtp=1&amp;bbb=1"/>
              <p:cNvSpPr/>
              <p:nvPr/>
            </p:nvSpPr>
            <p:spPr>
              <a:xfrm>
                <a:off x="832104" y="2766505"/>
                <a:ext cx="10533888" cy="22685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的极大值点，故选A.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6_AS.11_1#c6ee16791?vop=1&amp;pid=e8f002fb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66505"/>
                <a:ext cx="10533888" cy="2268538"/>
              </a:xfrm>
              <a:prstGeom prst="rect">
                <a:avLst/>
              </a:prstGeom>
              <a:blipFill>
                <a:blip r:embed="rId5"/>
                <a:stretch>
                  <a:fillRect l="-1389" b="-34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2_1#5808612da?vop=1&amp;pid=e8f002fb1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则下列说法正确的是(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BD.12_1#5808612da?vop=1&amp;pid=e8f002fb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3_1#5808612da.bracket?vop=1&amp;pid=e8f002fb1&amp;color=0,0,0&amp;vpa=4&amp;vtp=1&amp;bbb=1"/>
          <p:cNvSpPr/>
          <p:nvPr/>
        </p:nvSpPr>
        <p:spPr>
          <a:xfrm>
            <a:off x="8450231" y="1504950"/>
            <a:ext cx="4968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12_2#5808612da.choices?vop=1&amp;pid=e8f002fb1&amp;color=0,0,0&amp;vtp=1&amp;bbb=1"/>
              <p:cNvSpPr/>
              <p:nvPr/>
            </p:nvSpPr>
            <p:spPr>
              <a:xfrm>
                <a:off x="832104" y="187579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为奇数，则2是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的极小值点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为奇数，则0是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的极大值点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为偶数，则2是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的极小值点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为偶数，则0是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的极大值点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12_2#5808612da.choices?vop=1&amp;pid=e8f002fb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790"/>
                <a:ext cx="10533888" cy="770255"/>
              </a:xfrm>
              <a:prstGeom prst="rect">
                <a:avLst/>
              </a:prstGeom>
              <a:blipFill>
                <a:blip r:embed="rId4"/>
                <a:stretch>
                  <a:fillRect l="-1389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6_EX.14_1#5808612da?vop=1&amp;pid=e8f002fb1&amp;color=0,0,0&amp;vtp=1&amp;bbb=1"/>
          <p:cNvSpPr/>
          <p:nvPr/>
        </p:nvSpPr>
        <p:spPr>
          <a:xfrm>
            <a:off x="832104" y="2657475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可利用通法攻略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确定含参函数的极值点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AS.15_1#5808612da?vop=1&amp;pid=e8f002fb1&amp;color=0,0,0&amp;vtp=1&amp;bbb=1&amp;hb=1"/>
              <p:cNvSpPr/>
              <p:nvPr/>
            </p:nvSpPr>
            <p:spPr>
              <a:xfrm>
                <a:off x="832104" y="3021965"/>
                <a:ext cx="10533888" cy="2514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 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⋅[(2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为奇数时，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(2)≠0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∈(−∞,0)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单调递减，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6_AS.15_1#5808612da?vop=1&amp;pid=e8f002fb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21965"/>
                <a:ext cx="10533888" cy="2514600"/>
              </a:xfrm>
              <a:prstGeom prst="rect">
                <a:avLst/>
              </a:prstGeom>
              <a:blipFill>
                <a:blip r:embed="rId5"/>
                <a:stretch>
                  <a:fillRect l="-1389" r="-926" b="-31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4667</Words>
  <Application>Microsoft Office PowerPoint</Application>
  <PresentationFormat>宽屏</PresentationFormat>
  <Paragraphs>282</Paragraphs>
  <Slides>35</Slides>
  <Notes>35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35</vt:i4>
      </vt:variant>
    </vt:vector>
  </HeadingPairs>
  <TitlesOfParts>
    <vt:vector size="42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2025-10-22T07:43:11Z</dcterms:created>
  <dcterms:modified xsi:type="dcterms:W3CDTF">2025-10-22T07:48:24Z</dcterms:modified>
  <cp:category/>
  <cp:contentStatus/>
</cp:coreProperties>
</file>